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9" r:id="rId2"/>
    <p:sldId id="309" r:id="rId3"/>
    <p:sldId id="286" r:id="rId4"/>
    <p:sldId id="300" r:id="rId5"/>
    <p:sldId id="310" r:id="rId6"/>
    <p:sldId id="264" r:id="rId7"/>
    <p:sldId id="287" r:id="rId8"/>
    <p:sldId id="263" r:id="rId9"/>
    <p:sldId id="289" r:id="rId10"/>
    <p:sldId id="265" r:id="rId11"/>
    <p:sldId id="292" r:id="rId12"/>
    <p:sldId id="293" r:id="rId13"/>
    <p:sldId id="294" r:id="rId14"/>
    <p:sldId id="266" r:id="rId15"/>
    <p:sldId id="291" r:id="rId16"/>
    <p:sldId id="296" r:id="rId17"/>
    <p:sldId id="275" r:id="rId18"/>
    <p:sldId id="302" r:id="rId19"/>
    <p:sldId id="301" r:id="rId20"/>
    <p:sldId id="303" r:id="rId21"/>
    <p:sldId id="311" r:id="rId22"/>
    <p:sldId id="315" r:id="rId23"/>
    <p:sldId id="320" r:id="rId24"/>
    <p:sldId id="322" r:id="rId25"/>
    <p:sldId id="317" r:id="rId26"/>
    <p:sldId id="318" r:id="rId27"/>
    <p:sldId id="319" r:id="rId28"/>
    <p:sldId id="314" r:id="rId29"/>
    <p:sldId id="321" r:id="rId30"/>
    <p:sldId id="284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B137ABDF-AFF2-4AB9-818F-C9CC9454D785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C34040C-2FFD-4283-8934-C003AEFF29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CD0C83-37F8-4B85-96E6-53F76343C76A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078235-9F90-4E7E-92E7-D52B1A9C0C9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F9223C-AFBE-4826-B34C-8BC2D00751C3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F0608-2581-41C9-A5CD-B826A5C010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9C4C7-9378-4017-BF39-E7EE156552E4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82A44D-31B5-400C-9226-C905949908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4C5CF6-F2C9-4166-BE91-06FA22BA5C69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1B9D4B-1491-4AEE-85FA-2A68E340BC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257E20-83E5-498C-8090-7F2A49C49DEC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851540-A58F-4589-9BC5-B03F20DABD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919A5C52-D331-43DC-840B-9D88B5A214A1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B1CA483D-821D-4F09-883E-5813C198B1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F50620E1-4F33-450D-B24C-570929A40DC1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44110799-A302-4D14-930E-0C0FCEEFC8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C56B53-E599-4F43-B55C-AC403543159E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C0477B-6011-47B8-A235-88494EBCF6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5C3AA-A810-4FAB-8891-046932E07411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AC5A3C-C1BE-46DD-B2A5-F03AAACB64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C901C8-9F87-46C1-90C2-F78C372927BB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D3B5AC-3E9D-4EEA-B60B-16D8891A0D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F560183C-FF59-436B-8511-3FC706957A95}" type="datetimeFigureOut">
              <a:rPr lang="ru-RU" smtClean="0"/>
              <a:pPr>
                <a:defRPr/>
              </a:pPr>
              <a:t>08.09.2018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A872E1A-9360-4A6C-A971-53469F3738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pull dir="ru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/>
          </p:cNvSpPr>
          <p:nvPr>
            <p:ph idx="1"/>
          </p:nvPr>
        </p:nvSpPr>
        <p:spPr>
          <a:xfrm>
            <a:off x="539750" y="836613"/>
            <a:ext cx="8229600" cy="6657975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en-US" b="1" dirty="0" smtClean="0">
              <a:solidFill>
                <a:schemeClr val="accent2"/>
              </a:solidFill>
              <a:latin typeface="Arial" charset="0"/>
            </a:endParaRPr>
          </a:p>
          <a:p>
            <a:pPr algn="ctr">
              <a:buFont typeface="Arial" charset="0"/>
              <a:buNone/>
            </a:pPr>
            <a:endParaRPr lang="en-US" b="1" dirty="0">
              <a:solidFill>
                <a:schemeClr val="accent2"/>
              </a:solidFill>
              <a:latin typeface="Arial" charset="0"/>
            </a:endParaRPr>
          </a:p>
          <a:p>
            <a:pPr algn="ctr">
              <a:buFont typeface="Arial" charset="0"/>
              <a:buNone/>
            </a:pPr>
            <a:endParaRPr lang="en-US" b="1" dirty="0" smtClean="0">
              <a:solidFill>
                <a:schemeClr val="accent2"/>
              </a:solidFill>
              <a:latin typeface="Arial" charset="0"/>
            </a:endParaRPr>
          </a:p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chemeClr val="accent2"/>
                </a:solidFill>
                <a:latin typeface="Arial" charset="0"/>
              </a:rPr>
              <a:t>Основная общеобразовательная программа дошкольного образования муниципального бюджетного общеобразовательного учреждения «</a:t>
            </a:r>
            <a:r>
              <a:rPr lang="ru-RU" b="1" dirty="0" err="1" smtClean="0">
                <a:solidFill>
                  <a:schemeClr val="accent2"/>
                </a:solidFill>
                <a:latin typeface="Arial" charset="0"/>
              </a:rPr>
              <a:t>Шалтинская</a:t>
            </a:r>
            <a:r>
              <a:rPr lang="ru-RU" b="1" dirty="0" smtClean="0">
                <a:solidFill>
                  <a:schemeClr val="accent2"/>
                </a:solidFill>
                <a:latin typeface="Arial" charset="0"/>
              </a:rPr>
              <a:t> ООШ» дошкольная группа</a:t>
            </a:r>
            <a:r>
              <a:rPr lang="ru-RU" dirty="0" smtClean="0">
                <a:solidFill>
                  <a:schemeClr val="accent2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>
    <p:pull dir="r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29600" cy="1143000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Организация жизни и воспитания детей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914400" y="1785938"/>
            <a:ext cx="8229600" cy="4525962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Режим дня;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Предметно‐развивающая образовательная среда;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Интеграция образовательных областей;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Формы работы с детьми;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Проектирование воспитательно‐образовательного процесса.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>
          <a:xfrm>
            <a:off x="755650" y="549275"/>
            <a:ext cx="7931150" cy="8683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400" b="1" dirty="0" smtClean="0">
                <a:solidFill>
                  <a:schemeClr val="hlink"/>
                </a:solidFill>
              </a:rPr>
              <a:t/>
            </a:r>
            <a:br>
              <a:rPr lang="ru-RU" sz="2400" b="1" dirty="0" smtClean="0">
                <a:solidFill>
                  <a:schemeClr val="hlink"/>
                </a:solidFill>
              </a:rPr>
            </a:br>
            <a:r>
              <a:rPr lang="ru-RU" sz="2400" b="1" dirty="0" smtClean="0">
                <a:solidFill>
                  <a:schemeClr val="hlink"/>
                </a:solidFill>
              </a:rPr>
              <a:t>Целевые ориентиры образования в раннем возрасте:</a:t>
            </a:r>
          </a:p>
        </p:txBody>
      </p:sp>
      <p:sp>
        <p:nvSpPr>
          <p:cNvPr id="21506" name="Rectangle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ребёнок интересуется окружающими предметами и активно действует с ними; эмоционально вовлечён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ребёнок использует специфические, культурно фиксированные предметные действия, знает назначение бытовых предметов (ложки, расчёски,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ребёнок владеет активной и пассивной речью, включённой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ребёнок стремится к общению со взрослыми и активно подражает им в движениях и действиях; появляются игры, в которых ребёнок воспроизводит действия взрослого;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ребёнок проявляет интерес к сверстникам; наблюдает за их действиями и подражает им;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ребёнок интересуется стихами, песнями и сказками, рассматривает картинки, стремится двигаться под музыку; проявляет эмоциональный отклик на различные произведения культуры и искусства;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у ребёнка развита крупная моторика, он стремится осваивать различные виды движений (бег, лазанье, перешагивание и пр.)</a:t>
            </a:r>
          </a:p>
          <a:p>
            <a:pPr eaLnBrk="1" hangingPunct="1">
              <a:lnSpc>
                <a:spcPct val="80000"/>
              </a:lnSpc>
            </a:pPr>
            <a:endParaRPr lang="ru-RU" sz="1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2800" b="1" smtClean="0"/>
              <a:t/>
            </a:r>
            <a:br>
              <a:rPr lang="ru-RU" sz="2800" b="1" smtClean="0"/>
            </a:br>
            <a:r>
              <a:rPr lang="ru-RU" sz="2800" b="1" smtClean="0"/>
              <a:t/>
            </a:r>
            <a:br>
              <a:rPr lang="ru-RU" sz="2800" b="1" smtClean="0"/>
            </a:br>
            <a:r>
              <a:rPr lang="ru-RU" sz="2400" b="1" smtClean="0">
                <a:solidFill>
                  <a:schemeClr val="hlink"/>
                </a:solidFill>
              </a:rPr>
              <a:t>Целевые ориентиры образования на этапе завершения дошкольного образования:</a:t>
            </a:r>
            <a:r>
              <a:rPr lang="ru-RU" sz="2400" smtClean="0">
                <a:solidFill>
                  <a:schemeClr val="hlink"/>
                </a:solidFill>
              </a:rPr>
              <a:t/>
            </a:r>
            <a:br>
              <a:rPr lang="ru-RU" sz="2400" smtClean="0">
                <a:solidFill>
                  <a:schemeClr val="hlink"/>
                </a:solidFill>
              </a:rPr>
            </a:br>
            <a:endParaRPr lang="ru-RU" sz="2400" smtClean="0">
              <a:solidFill>
                <a:schemeClr val="hlink"/>
              </a:solidFill>
            </a:endParaRPr>
          </a:p>
        </p:txBody>
      </p:sp>
      <p:sp>
        <p:nvSpPr>
          <p:cNvPr id="22530" name="Rectangle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08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endParaRPr lang="en-US" sz="16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6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ребёнок достаточно ребёнок овладевает основными культурными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совместной деятельности;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ребёнок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веру в себя, старается разрешать конфликты;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ребёнок обладает развитым воображением, которое реализуется в разных видах деятельности, и прежде всего в игре; 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ребёнок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</a:rPr>
              <a:t>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ребёнка формируются предпосылки грамотности;</a:t>
            </a:r>
          </a:p>
          <a:p>
            <a:pPr eaLnBrk="1" hangingPunct="1">
              <a:lnSpc>
                <a:spcPct val="80000"/>
              </a:lnSpc>
            </a:pPr>
            <a:endParaRPr lang="ru-RU" sz="16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54924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у ребёнка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ребёнок способен к волевым усилиям, может следовать социальным нормам и правилам поведения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dirty="0" smtClean="0">
                <a:latin typeface="Times New Roman" pitchFamily="18" charset="0"/>
              </a:rPr>
              <a:t>ребёнок проявляет любознательность, задаёт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живёт;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 п.; ребёнок способен к принятию собственных решений, опираясь на свои знания и умения в различных видах деятельности.</a:t>
            </a:r>
          </a:p>
          <a:p>
            <a:pPr eaLnBrk="1" hangingPunct="1">
              <a:lnSpc>
                <a:spcPct val="80000"/>
              </a:lnSpc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1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Содержательная часть Программы:</a:t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Содержательная часть Программы изложена по возрастным группам: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Ранний возраст(от1,6 до 2 лет)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Первая младшая группа (от 2 до 3 лет);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Вторая младшая группа (от 3 до 4 лет);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Средняя группа (от 4 до 5 лет);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Старшая группа (от 5 до 6 лет);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Подготовительная к школе группа (от 6 до 7 лет).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500" dirty="0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1187450" y="692150"/>
            <a:ext cx="6985000" cy="10810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smtClean="0">
                <a:solidFill>
                  <a:schemeClr val="accent2"/>
                </a:solidFill>
                <a:latin typeface="Times New Roman" pitchFamily="18" charset="0"/>
              </a:rPr>
              <a:t>Содержание воспитательно-образовательной работы по образовательным областям</a:t>
            </a:r>
          </a:p>
        </p:txBody>
      </p:sp>
      <p:sp>
        <p:nvSpPr>
          <p:cNvPr id="32770" name="Rectangle 3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406558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- Социально-коммуникативное развитие;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- Познавательное развитие;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- Речевое развитие;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- Художественно-эстетическое развитие;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- Физическое развитие.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457200" y="836613"/>
            <a:ext cx="8229600" cy="581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</a:rPr>
              <a:t>Социально-коммуникативное развитие направлено на:</a:t>
            </a:r>
            <a:r>
              <a:rPr lang="ru-RU" sz="1400" b="1" dirty="0" smtClean="0">
                <a:latin typeface="Times New Roman" pitchFamily="18" charset="0"/>
              </a:rPr>
              <a:t> </a:t>
            </a:r>
          </a:p>
        </p:txBody>
      </p:sp>
      <p:sp>
        <p:nvSpPr>
          <p:cNvPr id="33794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усвоение норм и ценностей, принятых в обществе, включая моральные и нравственные ценности;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развитие общения и взаимодействия ребенка со взрослыми и сверстниками;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формирование позитивных установок к различным видам труда и творчества;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формирование основ безопасного поведения в быту, социуме, природе.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Содержимое 2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34035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</a:rPr>
              <a:t>Познавательное развитие предполагает:</a:t>
            </a:r>
          </a:p>
          <a:p>
            <a:r>
              <a:rPr lang="ru-RU" sz="2000" dirty="0" smtClean="0">
                <a:latin typeface="Times New Roman" pitchFamily="18" charset="0"/>
              </a:rPr>
              <a:t>развитие интересов детей, любознательности и познавательной мотивации; </a:t>
            </a:r>
          </a:p>
          <a:p>
            <a:r>
              <a:rPr lang="ru-RU" sz="2000" dirty="0" smtClean="0">
                <a:latin typeface="Times New Roman" pitchFamily="18" charset="0"/>
              </a:rPr>
              <a:t>формирование познавательных действий, становление сознания; </a:t>
            </a:r>
          </a:p>
          <a:p>
            <a:r>
              <a:rPr lang="ru-RU" sz="2000" dirty="0" smtClean="0">
                <a:latin typeface="Times New Roman" pitchFamily="18" charset="0"/>
              </a:rPr>
              <a:t>развитие воображения и творческой активности; </a:t>
            </a:r>
          </a:p>
          <a:p>
            <a:r>
              <a:rPr lang="ru-RU" sz="2000" dirty="0" smtClean="0">
                <a:latin typeface="Times New Roman" pitchFamily="18" charset="0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др.);</a:t>
            </a:r>
          </a:p>
          <a:p>
            <a:r>
              <a:rPr lang="ru-RU" sz="2000" dirty="0" smtClean="0">
                <a:latin typeface="Times New Roman" pitchFamily="18" charset="0"/>
              </a:rPr>
              <a:t>о малой родине и Отечестве, представлений о </a:t>
            </a:r>
            <a:r>
              <a:rPr lang="ru-RU" sz="2000" dirty="0" err="1" smtClean="0">
                <a:latin typeface="Times New Roman" pitchFamily="18" charset="0"/>
              </a:rPr>
              <a:t>социокультурных</a:t>
            </a:r>
            <a:r>
              <a:rPr lang="ru-RU" sz="2000" dirty="0" smtClean="0">
                <a:latin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/>
          </p:cNvSpPr>
          <p:nvPr>
            <p:ph idx="1"/>
          </p:nvPr>
        </p:nvSpPr>
        <p:spPr>
          <a:xfrm>
            <a:off x="357158" y="214290"/>
            <a:ext cx="8229600" cy="5957894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800" b="1" dirty="0" smtClean="0"/>
              <a:t>Речевое развитие</a:t>
            </a:r>
            <a:r>
              <a:rPr lang="ru-RU" sz="2800" dirty="0" smtClean="0"/>
              <a:t>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dirty="0" smtClean="0"/>
              <a:t>включает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владение речью как средством общения и культуры;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обогащение активного словаря;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развитие связной, грамматически правильной диалогической и монологической речи;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развитие речевого творчества;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развитие звуковой и интонационной культуры речи, фонематического слуха;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знакомство с книжной культурой, детской литературой, понимание на слух текстов различных жанров детской литературы;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формирование звуковой аналитико-синтетической активности как предпосылки обучения грамоте.</a:t>
            </a:r>
          </a:p>
        </p:txBody>
      </p:sp>
    </p:spTree>
  </p:cSld>
  <p:clrMapOvr>
    <a:masterClrMapping/>
  </p:clrMapOvr>
  <p:transition>
    <p:pull dir="r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Художественно-эстетическое развитие</a:t>
            </a:r>
            <a:endParaRPr lang="ru-RU" sz="2800" dirty="0" smtClean="0"/>
          </a:p>
        </p:txBody>
      </p:sp>
      <p:sp>
        <p:nvSpPr>
          <p:cNvPr id="3686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dirty="0" smtClean="0"/>
              <a:t>предполагает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становление эстетического отношения к окружающему миру;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формирование элементарных представлений о видах искусства;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восприятие музыки, художественной литературы, фольклора;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стимулирование сопереживания персонажам художественных произведений;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реализацию самостоятельной творческой деятельности детей (изобразительной, конструктивно-модельной, музыкальной и др.).</a:t>
            </a:r>
          </a:p>
        </p:txBody>
      </p:sp>
    </p:spTree>
  </p:cSld>
  <p:clrMapOvr>
    <a:masterClrMapping/>
  </p:clrMapOvr>
  <p:transition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91264" cy="16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</a:t>
            </a:r>
            <a:r>
              <a:rPr lang="ru-RU" sz="26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обще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образовательное 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Шалтин</a:t>
            </a:r>
            <a:r>
              <a:rPr lang="ru-RU" sz="2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ская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ООШ» дошкольная группа </a:t>
            </a:r>
            <a:r>
              <a:rPr lang="ru-RU" sz="2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Бавлинского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района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12568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</a:rPr>
              <a:t>Тип: </a:t>
            </a:r>
            <a:r>
              <a:rPr lang="ru-RU" sz="2000" dirty="0" smtClean="0">
                <a:latin typeface="Times New Roman" pitchFamily="18" charset="0"/>
              </a:rPr>
              <a:t>бюджетное общеобразовательное учреждение</a:t>
            </a:r>
          </a:p>
          <a:p>
            <a:r>
              <a:rPr lang="ru-RU" sz="2000" b="1" dirty="0" smtClean="0">
                <a:latin typeface="Times New Roman" pitchFamily="18" charset="0"/>
              </a:rPr>
              <a:t>Вид: </a:t>
            </a:r>
            <a:r>
              <a:rPr lang="ru-RU" sz="2000" dirty="0" smtClean="0">
                <a:latin typeface="Times New Roman" pitchFamily="18" charset="0"/>
              </a:rPr>
              <a:t>дошкольная группа </a:t>
            </a:r>
            <a:r>
              <a:rPr lang="ru-RU" sz="2000" dirty="0" smtClean="0">
                <a:latin typeface="Times New Roman" pitchFamily="18" charset="0"/>
              </a:rPr>
              <a:t>общеразвивающего вида</a:t>
            </a:r>
          </a:p>
          <a:p>
            <a:r>
              <a:rPr lang="ru-RU" sz="2000" b="1" dirty="0" smtClean="0">
                <a:latin typeface="Times New Roman" pitchFamily="18" charset="0"/>
              </a:rPr>
              <a:t>Учредитель: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Исполнительный комитет Бавлинского муниципального района Республики  Татарстан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Юридический адрес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423944,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РТ,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Бавлинский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район,с.Новые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Шалты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ул. Новая, д. 6.</a:t>
            </a:r>
          </a:p>
          <a:p>
            <a:r>
              <a:rPr lang="ru-RU" sz="2000" b="1" dirty="0" smtClean="0">
                <a:latin typeface="Times New Roman" pitchFamily="18" charset="0"/>
              </a:rPr>
              <a:t>Телефон: </a:t>
            </a:r>
            <a:r>
              <a:rPr lang="ru-RU" sz="2000" dirty="0" smtClean="0">
                <a:latin typeface="Times New Roman" pitchFamily="18" charset="0"/>
              </a:rPr>
              <a:t>(885569) 3-86-29</a:t>
            </a:r>
          </a:p>
          <a:p>
            <a:r>
              <a:rPr lang="en-US" sz="2000" b="1" dirty="0" smtClean="0">
                <a:latin typeface="Times New Roman" pitchFamily="18" charset="0"/>
              </a:rPr>
              <a:t>E – mail</a:t>
            </a:r>
            <a:r>
              <a:rPr lang="ru-RU" sz="2000" b="1" dirty="0" smtClean="0">
                <a:latin typeface="Times New Roman" pitchFamily="18" charset="0"/>
              </a:rPr>
              <a:t>:</a:t>
            </a:r>
            <a:r>
              <a:rPr lang="en-US" sz="2000" dirty="0" smtClean="0">
                <a:solidFill>
                  <a:srgbClr val="FF0000"/>
                </a:solidFill>
              </a:rPr>
              <a:t>rodnihok@inbox.ru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</a:rPr>
              <a:t>Адрес электронного сайта: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https://edu.tatar.ru/bauly/urustamak/dou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</a:rPr>
              <a:t>Режим работы: </a:t>
            </a:r>
            <a:r>
              <a:rPr lang="ru-RU" sz="2000" dirty="0" smtClean="0">
                <a:latin typeface="Times New Roman" pitchFamily="18" charset="0"/>
              </a:rPr>
              <a:t>пятидневная рабочая неделя,                                                с 9 часовым пребыванием  детей: с 07.00 до 16.00 часов.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</a:rPr>
              <a:t>Физическое развитие</a:t>
            </a:r>
            <a:endParaRPr lang="ru-RU" sz="2800" dirty="0" smtClean="0"/>
          </a:p>
        </p:txBody>
      </p:sp>
      <p:sp>
        <p:nvSpPr>
          <p:cNvPr id="37890" name="Rectangle 3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endParaRPr lang="en-US" sz="20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20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2000" dirty="0" smtClean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20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включает: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 выполнением основных движений (ходьба, бег, мягкие прыжки, повороты в обе стороны), 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формирование начальных представлений о некоторых видах спорта, овладение подвижными играми с правилами; 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становление целенаправленности и </a:t>
            </a:r>
            <a:r>
              <a:rPr lang="ru-RU" sz="2000" dirty="0" err="1" smtClean="0">
                <a:latin typeface="Times New Roman" pitchFamily="18" charset="0"/>
              </a:rPr>
              <a:t>саморегуляции</a:t>
            </a:r>
            <a:r>
              <a:rPr lang="ru-RU" sz="2000" dirty="0" smtClean="0">
                <a:latin typeface="Times New Roman" pitchFamily="18" charset="0"/>
              </a:rPr>
              <a:t> в двигательной сфере; </a:t>
            </a:r>
          </a:p>
          <a:p>
            <a:pPr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</p:spTree>
  </p:cSld>
  <p:clrMapOvr>
    <a:masterClrMapping/>
  </p:clrMapOvr>
  <p:transition>
    <p:pull dir="r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58138" cy="16430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0099"/>
                </a:solidFill>
                <a:latin typeface="Times New Roman" pitchFamily="18" charset="0"/>
              </a:rPr>
            </a:b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</a:rPr>
              <a:t>Национально – региональный компонент программы , применение УМК по обучению русскому языку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latin typeface="Times New Roman" pitchFamily="18" charset="0"/>
              </a:rPr>
              <a:t>Цель. </a:t>
            </a:r>
            <a:r>
              <a:rPr lang="ru-RU" sz="2000" dirty="0" smtClean="0">
                <a:latin typeface="Times New Roman" pitchFamily="18" charset="0"/>
              </a:rPr>
              <a:t>Всестороннее развитие ребенка и его обогащение  посредством приобщения к истокам национальной культуры, краеведения, изучения русского языка.</a:t>
            </a:r>
            <a:endParaRPr lang="ru-RU" sz="2000" b="1" dirty="0" smtClean="0">
              <a:latin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</a:rPr>
              <a:t> Задачи:</a:t>
            </a:r>
            <a:endParaRPr lang="ru-RU" sz="2000" dirty="0" smtClean="0">
              <a:latin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</a:rPr>
              <a:t>-  </a:t>
            </a:r>
            <a:r>
              <a:rPr lang="ru-RU" sz="2000" dirty="0" smtClean="0">
                <a:latin typeface="Times New Roman" pitchFamily="18" charset="0"/>
              </a:rPr>
              <a:t>развитие устойчивого интереса к русскому языку, желание общаться на  русском  языке;                          </a:t>
            </a:r>
          </a:p>
          <a:p>
            <a:r>
              <a:rPr lang="ru-RU" sz="2000" dirty="0" smtClean="0">
                <a:latin typeface="Times New Roman" pitchFamily="18" charset="0"/>
              </a:rPr>
              <a:t>-  заложить основы правильного звукопроизношения, интонационной выразительности речи; </a:t>
            </a:r>
          </a:p>
          <a:p>
            <a:r>
              <a:rPr lang="ru-RU" sz="2000" dirty="0" smtClean="0">
                <a:latin typeface="Times New Roman" pitchFamily="18" charset="0"/>
              </a:rPr>
              <a:t> -  формирование эстетического отношения к миру и художественное развитие ребенка средствами национальной культуры;</a:t>
            </a:r>
          </a:p>
          <a:p>
            <a:r>
              <a:rPr lang="ru-RU" sz="2000" dirty="0" smtClean="0">
                <a:latin typeface="Times New Roman" pitchFamily="18" charset="0"/>
              </a:rPr>
              <a:t>- развитие духовно-нравственной культуры ребенка, формирование ценностных ориентаций средствами традиционной народной культуры родного края;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pull dir="r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</a:rPr>
              <a:t>Преемственность дошкольного и школьного образования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Переход ребенка дошкольника в школьную в образовательную среду- это переход его в иное культурное пространство, в другую возрастную категорию и социальную ситуацию развития. Успехи в школьном обучении во многом зависят от качества знаний и умений, сформированных в дошкольном детстве, от уровня развития познавательных интересов и познавательной активности ребенка.                                                                              Осуществление преемственности в работе заключается в том, чтобы развить у дошкольника готовность к восприятию нового образа жизни, нового режима, развить эмоционально-волевые и интеллектуальные способности, которые дадут ему возможность овладеть широкой познавательной программой.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Важную роль в обеспечении эффективной преемственности дошкольного и начального образования играет координация взаимодействия между педагогическим коллективом дошкольного учреждения, школы и родителями воспитанников.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itchFamily="18" charset="0"/>
              </a:rPr>
              <a:t>Портрет выпускника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lnSpc>
                <a:spcPct val="80000"/>
              </a:lnSpc>
              <a:buNone/>
            </a:pPr>
            <a:r>
              <a:rPr lang="ru-RU" b="1" dirty="0">
                <a:latin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</a:rPr>
              <a:t>Физически развитый, овладевший основными культурно – гигиеническими навыками;</a:t>
            </a:r>
          </a:p>
          <a:p>
            <a:pPr marL="109728" indent="0">
              <a:lnSpc>
                <a:spcPct val="80000"/>
              </a:lnSpc>
              <a:buNone/>
            </a:pPr>
            <a:r>
              <a:rPr lang="ru-RU" dirty="0">
                <a:latin typeface="Times New Roman" pitchFamily="18" charset="0"/>
              </a:rPr>
              <a:t>-  л</a:t>
            </a:r>
            <a:r>
              <a:rPr lang="ru-RU" dirty="0" smtClean="0">
                <a:latin typeface="Times New Roman" pitchFamily="18" charset="0"/>
              </a:rPr>
              <a:t>юбознательный</a:t>
            </a:r>
            <a:r>
              <a:rPr lang="ru-RU" dirty="0">
                <a:latin typeface="Times New Roman" pitchFamily="18" charset="0"/>
              </a:rPr>
              <a:t>, активный;</a:t>
            </a:r>
          </a:p>
          <a:p>
            <a:pPr marL="109728" indent="0">
              <a:lnSpc>
                <a:spcPct val="80000"/>
              </a:lnSpc>
              <a:buNone/>
            </a:pPr>
            <a:r>
              <a:rPr lang="ru-RU" dirty="0">
                <a:latin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</a:rPr>
              <a:t>эмоционально </a:t>
            </a:r>
            <a:r>
              <a:rPr lang="ru-RU" dirty="0">
                <a:latin typeface="Times New Roman" pitchFamily="18" charset="0"/>
              </a:rPr>
              <a:t>отзывчивый;</a:t>
            </a:r>
          </a:p>
          <a:p>
            <a:pPr marL="109728" indent="0">
              <a:lnSpc>
                <a:spcPct val="80000"/>
              </a:lnSpc>
              <a:buNone/>
            </a:pPr>
            <a:r>
              <a:rPr lang="ru-RU" dirty="0">
                <a:latin typeface="Times New Roman" pitchFamily="18" charset="0"/>
              </a:rPr>
              <a:t> - о</a:t>
            </a:r>
            <a:r>
              <a:rPr lang="ru-RU" dirty="0" smtClean="0">
                <a:latin typeface="Times New Roman" pitchFamily="18" charset="0"/>
              </a:rPr>
              <a:t>владевший </a:t>
            </a:r>
            <a:r>
              <a:rPr lang="ru-RU" dirty="0">
                <a:latin typeface="Times New Roman" pitchFamily="18" charset="0"/>
              </a:rPr>
              <a:t>средствами общения и способами взаимодействия со взрослыми и сверстниками;</a:t>
            </a:r>
          </a:p>
          <a:p>
            <a:pPr marL="109728" indent="0">
              <a:lnSpc>
                <a:spcPct val="80000"/>
              </a:lnSpc>
              <a:buNone/>
            </a:pPr>
            <a:r>
              <a:rPr lang="ru-RU" dirty="0">
                <a:latin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</a:rPr>
              <a:t>способный </a:t>
            </a:r>
            <a:r>
              <a:rPr lang="ru-RU" dirty="0">
                <a:latin typeface="Times New Roman" pitchFamily="18" charset="0"/>
              </a:rPr>
              <a:t>управлять своим поведением,  планировать свои действия соблюдать нормы и правила поведения;</a:t>
            </a:r>
          </a:p>
          <a:p>
            <a:pPr marL="109728" indent="0">
              <a:lnSpc>
                <a:spcPct val="80000"/>
              </a:lnSpc>
              <a:buNone/>
            </a:pPr>
            <a:r>
              <a:rPr lang="ru-RU" dirty="0">
                <a:latin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</a:rPr>
              <a:t>имеющий </a:t>
            </a:r>
            <a:r>
              <a:rPr lang="ru-RU" dirty="0">
                <a:latin typeface="Times New Roman" pitchFamily="18" charset="0"/>
              </a:rPr>
              <a:t>первичные представления о семье, себе, обществе и государстве, мире, природе;</a:t>
            </a:r>
          </a:p>
          <a:p>
            <a:pPr marL="109728" indent="0">
              <a:lnSpc>
                <a:spcPct val="80000"/>
              </a:lnSpc>
              <a:buNone/>
            </a:pPr>
            <a:r>
              <a:rPr lang="ru-RU" dirty="0">
                <a:latin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</a:rPr>
              <a:t>овладевший </a:t>
            </a:r>
            <a:r>
              <a:rPr lang="ru-RU" dirty="0">
                <a:latin typeface="Times New Roman" pitchFamily="18" charset="0"/>
              </a:rPr>
              <a:t>универсальными  предпосылками учебной деятельности – умение работать по правилу и образцу, слушать взрослого и выполнять его инструкции;</a:t>
            </a:r>
          </a:p>
          <a:p>
            <a:pPr marL="109728" indent="0">
              <a:lnSpc>
                <a:spcPct val="80000"/>
              </a:lnSpc>
              <a:buNone/>
            </a:pPr>
            <a:r>
              <a:rPr lang="ru-RU" dirty="0">
                <a:latin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</a:rPr>
              <a:t>способный </a:t>
            </a:r>
            <a:r>
              <a:rPr lang="ru-RU" dirty="0">
                <a:latin typeface="Times New Roman" pitchFamily="18" charset="0"/>
              </a:rPr>
              <a:t>решать интеллектуальные и личностные задачи (проблемы), адекватно возрасту;</a:t>
            </a:r>
          </a:p>
          <a:p>
            <a:pPr marL="109728" indent="0">
              <a:lnSpc>
                <a:spcPct val="80000"/>
              </a:lnSpc>
              <a:buNone/>
            </a:pPr>
            <a:r>
              <a:rPr lang="ru-RU" dirty="0">
                <a:latin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</a:rPr>
              <a:t>овладевший </a:t>
            </a:r>
            <a:r>
              <a:rPr lang="ru-RU" dirty="0">
                <a:latin typeface="Times New Roman" pitchFamily="18" charset="0"/>
              </a:rPr>
              <a:t>необходимыми умениями и навыками.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494869"/>
      </p:ext>
    </p:extLst>
  </p:cSld>
  <p:clrMapOvr>
    <a:masterClrMapping/>
  </p:clrMapOvr>
  <p:transition>
    <p:pull dir="r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43000"/>
            <a:ext cx="8507288" cy="1066800"/>
          </a:xfrm>
        </p:spPr>
        <p:txBody>
          <a:bodyPr/>
          <a:lstStyle/>
          <a:p>
            <a:r>
              <a:rPr lang="tt-RU" sz="2400" dirty="0">
                <a:solidFill>
                  <a:prstClr val="black"/>
                </a:solidFill>
                <a:latin typeface="Georgia"/>
                <a:ea typeface="+mn-ea"/>
                <a:cs typeface="+mn-cs"/>
              </a:rPr>
              <a:t>  </a:t>
            </a:r>
            <a:r>
              <a:rPr lang="tt-RU" sz="2400" b="1" dirty="0" smtClean="0">
                <a:solidFill>
                  <a:srgbClr val="000099"/>
                </a:solidFill>
                <a:latin typeface="Georgia"/>
                <a:ea typeface="+mn-ea"/>
                <a:cs typeface="+mn-cs"/>
              </a:rPr>
              <a:t>Взаимодействие дошкольной группы и социума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A04DA3"/>
              </a:buClr>
            </a:pPr>
            <a:r>
              <a:rPr lang="ru-RU" sz="2400" dirty="0">
                <a:solidFill>
                  <a:prstClr val="black"/>
                </a:solidFill>
              </a:rPr>
              <a:t>Институт развития образования РТ</a:t>
            </a:r>
          </a:p>
          <a:p>
            <a:pPr lvl="0">
              <a:buClr>
                <a:srgbClr val="A04DA3"/>
              </a:buClr>
            </a:pPr>
            <a:r>
              <a:rPr lang="ru-RU" sz="2400" dirty="0">
                <a:solidFill>
                  <a:prstClr val="black"/>
                </a:solidFill>
              </a:rPr>
              <a:t>НГПИ</a:t>
            </a:r>
          </a:p>
          <a:p>
            <a:pPr lvl="0">
              <a:buClr>
                <a:srgbClr val="A04DA3"/>
              </a:buClr>
            </a:pPr>
            <a:r>
              <a:rPr lang="ru-RU" sz="2400" dirty="0">
                <a:solidFill>
                  <a:prstClr val="black"/>
                </a:solidFill>
              </a:rPr>
              <a:t> МБОУ «</a:t>
            </a:r>
            <a:r>
              <a:rPr lang="ru-RU" sz="2400" dirty="0" err="1">
                <a:solidFill>
                  <a:prstClr val="black"/>
                </a:solidFill>
              </a:rPr>
              <a:t>Шалтинская</a:t>
            </a:r>
            <a:r>
              <a:rPr lang="ru-RU" sz="2400" dirty="0">
                <a:solidFill>
                  <a:prstClr val="black"/>
                </a:solidFill>
              </a:rPr>
              <a:t> ООШ»</a:t>
            </a:r>
          </a:p>
          <a:p>
            <a:pPr lvl="0">
              <a:buClr>
                <a:srgbClr val="A04DA3"/>
              </a:buClr>
            </a:pPr>
            <a:r>
              <a:rPr lang="ru-RU" sz="2400" dirty="0">
                <a:solidFill>
                  <a:prstClr val="black"/>
                </a:solidFill>
              </a:rPr>
              <a:t>Дошкольные учреждения города  и района</a:t>
            </a:r>
          </a:p>
          <a:p>
            <a:pPr lvl="0">
              <a:buClr>
                <a:srgbClr val="A04DA3"/>
              </a:buClr>
            </a:pPr>
            <a:r>
              <a:rPr lang="ru-RU" sz="2400" dirty="0">
                <a:solidFill>
                  <a:prstClr val="black"/>
                </a:solidFill>
              </a:rPr>
              <a:t>Школьный музей</a:t>
            </a:r>
          </a:p>
          <a:p>
            <a:pPr lvl="0">
              <a:buClr>
                <a:srgbClr val="A04DA3"/>
              </a:buClr>
            </a:pPr>
            <a:r>
              <a:rPr lang="ru-RU" sz="2400" dirty="0">
                <a:solidFill>
                  <a:prstClr val="black"/>
                </a:solidFill>
              </a:rPr>
              <a:t>ФАП</a:t>
            </a:r>
          </a:p>
          <a:p>
            <a:pPr lvl="0">
              <a:buClr>
                <a:srgbClr val="A04DA3"/>
              </a:buClr>
            </a:pPr>
            <a:r>
              <a:rPr lang="ru-RU" sz="2400" dirty="0">
                <a:solidFill>
                  <a:prstClr val="black"/>
                </a:solidFill>
              </a:rPr>
              <a:t>Сельский Дом культуры</a:t>
            </a:r>
          </a:p>
          <a:p>
            <a:pPr lvl="0">
              <a:buClr>
                <a:srgbClr val="A04DA3"/>
              </a:buClr>
            </a:pPr>
            <a:r>
              <a:rPr lang="ru-RU" sz="2400" dirty="0">
                <a:solidFill>
                  <a:prstClr val="black"/>
                </a:solidFill>
              </a:rPr>
              <a:t>Сельская библиотека</a:t>
            </a:r>
          </a:p>
          <a:p>
            <a:pPr lvl="0">
              <a:buClr>
                <a:srgbClr val="A04DA3"/>
              </a:buClr>
            </a:pPr>
            <a:r>
              <a:rPr lang="ru-RU" sz="2400" dirty="0">
                <a:solidFill>
                  <a:prstClr val="black"/>
                </a:solidFill>
              </a:rPr>
              <a:t>ГИББД</a:t>
            </a:r>
          </a:p>
          <a:p>
            <a:pPr lvl="0">
              <a:buClr>
                <a:srgbClr val="A04DA3"/>
              </a:buClr>
            </a:pPr>
            <a:r>
              <a:rPr lang="ru-RU" sz="2400" dirty="0">
                <a:solidFill>
                  <a:prstClr val="black"/>
                </a:solidFill>
              </a:rPr>
              <a:t>СМИ( федеральный уровень)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745482"/>
      </p:ext>
    </p:extLst>
  </p:cSld>
  <p:clrMapOvr>
    <a:masterClrMapping/>
  </p:clrMapOvr>
  <p:transition>
    <p:pull dir="r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</a:rPr>
              <a:t>Взаимодействие педагогического коллектива с семьями воспитанников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42900" eaLnBrk="1" hangingPunct="1">
              <a:buFontTx/>
              <a:buNone/>
            </a:pPr>
            <a:r>
              <a:rPr lang="ru-RU" dirty="0" smtClean="0">
                <a:latin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</a:rPr>
              <a:t>В основу совместной деятельности семьи и дошкольного учреждения заложены следующие принципы:</a:t>
            </a:r>
          </a:p>
          <a:p>
            <a:pPr marL="0" indent="342900" eaLnBrk="1" hangingPunct="1"/>
            <a:r>
              <a:rPr lang="ru-RU" sz="2400" dirty="0" smtClean="0">
                <a:latin typeface="Times New Roman" pitchFamily="18" charset="0"/>
              </a:rPr>
              <a:t>- единый подход к процессу воспитания ребёнка;</a:t>
            </a:r>
          </a:p>
          <a:p>
            <a:pPr marL="0" indent="342900" eaLnBrk="1" hangingPunct="1"/>
            <a:r>
              <a:rPr lang="ru-RU" sz="2400" dirty="0" smtClean="0">
                <a:latin typeface="Times New Roman" pitchFamily="18" charset="0"/>
              </a:rPr>
              <a:t>- открытость дошкольного учреждения для родителей;</a:t>
            </a:r>
          </a:p>
          <a:p>
            <a:pPr marL="0" indent="342900" eaLnBrk="1" hangingPunct="1"/>
            <a:r>
              <a:rPr lang="ru-RU" sz="2400" dirty="0" smtClean="0">
                <a:latin typeface="Times New Roman" pitchFamily="18" charset="0"/>
              </a:rPr>
              <a:t>- взаимное доверие  во взаимоотношениях педагогов и родителей;</a:t>
            </a:r>
          </a:p>
          <a:p>
            <a:pPr marL="0" indent="342900" eaLnBrk="1" hangingPunct="1"/>
            <a:r>
              <a:rPr lang="ru-RU" sz="2400" dirty="0" smtClean="0">
                <a:latin typeface="Times New Roman" pitchFamily="18" charset="0"/>
              </a:rPr>
              <a:t>- уважение и доброжелательность друг к другу;</a:t>
            </a:r>
          </a:p>
          <a:p>
            <a:pPr marL="0" indent="342900" eaLnBrk="1" hangingPunct="1"/>
            <a:r>
              <a:rPr lang="ru-RU" sz="2400" dirty="0" smtClean="0">
                <a:latin typeface="Times New Roman" pitchFamily="18" charset="0"/>
              </a:rPr>
              <a:t>- дифференцированный подход к каждой семье;</a:t>
            </a:r>
          </a:p>
          <a:p>
            <a:pPr marL="0" indent="342900" eaLnBrk="1" hangingPunct="1"/>
            <a:r>
              <a:rPr lang="ru-RU" sz="2400" dirty="0" smtClean="0">
                <a:latin typeface="Times New Roman" pitchFamily="18" charset="0"/>
              </a:rPr>
              <a:t>- равно ответственность родителей и педагогов.</a:t>
            </a:r>
            <a:endParaRPr lang="ru-RU" sz="2400" dirty="0"/>
          </a:p>
        </p:txBody>
      </p:sp>
    </p:spTree>
  </p:cSld>
  <p:clrMapOvr>
    <a:masterClrMapping/>
  </p:clrMapOvr>
  <p:transition>
    <p:pull dir="r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</a:rPr>
              <a:t>Материально-техническое обеспечение программы: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</a:rPr>
              <a:t/>
            </a:r>
            <a:br>
              <a:rPr lang="ru-RU" sz="2800" dirty="0" smtClean="0">
                <a:solidFill>
                  <a:srgbClr val="000099"/>
                </a:solidFill>
                <a:latin typeface="Times New Roman" pitchFamily="18" charset="0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563" indent="160338" eaLnBrk="1" hangingPunct="1"/>
            <a:r>
              <a:rPr lang="ru-RU" sz="2000" dirty="0" smtClean="0">
                <a:latin typeface="Times New Roman" pitchFamily="18" charset="0"/>
              </a:rPr>
              <a:t>- соответствие санитарно-эпидемиологическим правилам и нормативам;</a:t>
            </a:r>
          </a:p>
          <a:p>
            <a:pPr marL="182563" indent="160338" eaLnBrk="1" hangingPunct="1"/>
            <a:r>
              <a:rPr lang="ru-RU" sz="2000" dirty="0" smtClean="0">
                <a:latin typeface="Times New Roman" pitchFamily="18" charset="0"/>
              </a:rPr>
              <a:t>- соответствие правилам пожарной безопасности;</a:t>
            </a:r>
          </a:p>
          <a:p>
            <a:pPr marL="182563" indent="160338" eaLnBrk="1" hangingPunct="1"/>
            <a:r>
              <a:rPr lang="ru-RU" sz="2000" dirty="0" smtClean="0">
                <a:latin typeface="Times New Roman" pitchFamily="18" charset="0"/>
              </a:rPr>
              <a:t>- средства обучения и воспитания в соответствии с возрастом и индивидуальными особенностями развития детей;</a:t>
            </a:r>
          </a:p>
          <a:p>
            <a:pPr marL="182563" indent="160338" eaLnBrk="1" hangingPunct="1"/>
            <a:r>
              <a:rPr lang="ru-RU" sz="2000" dirty="0" smtClean="0">
                <a:latin typeface="Times New Roman" pitchFamily="18" charset="0"/>
              </a:rPr>
              <a:t>- оснащенность помещений развивающей предметно-пространственной средой;</a:t>
            </a:r>
          </a:p>
          <a:p>
            <a:pPr marL="182563" indent="160338" eaLnBrk="1" hangingPunct="1"/>
            <a:r>
              <a:rPr lang="ru-RU" sz="2000" dirty="0" smtClean="0">
                <a:latin typeface="Times New Roman" pitchFamily="18" charset="0"/>
              </a:rPr>
              <a:t>- учебно-методический комплект, оборудование, оснащение.</a:t>
            </a:r>
          </a:p>
          <a:p>
            <a:pPr marL="182563" indent="160338" eaLnBrk="1" hangingPunct="1">
              <a:buFontTx/>
              <a:buNone/>
            </a:pPr>
            <a:r>
              <a:rPr lang="ru-RU" sz="2000" dirty="0" smtClean="0">
                <a:latin typeface="Times New Roman" pitchFamily="18" charset="0"/>
              </a:rPr>
              <a:t>- развивающая предметная среда строится в соответствии с «Концепцией построения предметно-развивающей среды для организации жизни детей и взрослых в системе дошкольного образования».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pull dir="r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</a:rPr>
              <a:t>Детский сад имеет необходимую материально-техническую базу и развивающую среду для создания комфортных условий и гармоничного развития детей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 fontScale="92500"/>
          </a:bodyPr>
          <a:lstStyle/>
          <a:p>
            <a:pPr marL="0" indent="182563" eaLnBrk="1" hangingPunct="1"/>
            <a:endParaRPr lang="en-US" sz="1600" dirty="0" smtClean="0">
              <a:latin typeface="Times New Roman" pitchFamily="18" charset="0"/>
            </a:endParaRPr>
          </a:p>
          <a:p>
            <a:pPr marL="0" indent="182563" eaLnBrk="1" hangingPunct="1"/>
            <a:endParaRPr lang="en-US" sz="1600" dirty="0">
              <a:latin typeface="Times New Roman" pitchFamily="18" charset="0"/>
            </a:endParaRPr>
          </a:p>
          <a:p>
            <a:pPr marL="0" indent="182563" eaLnBrk="1" hangingPunct="1"/>
            <a:endParaRPr lang="en-US" sz="1600" dirty="0" smtClean="0">
              <a:latin typeface="Times New Roman" pitchFamily="18" charset="0"/>
            </a:endParaRPr>
          </a:p>
          <a:p>
            <a:pPr marL="0" indent="182563" eaLnBrk="1" hangingPunct="1"/>
            <a:endParaRPr lang="en-US" sz="1600" dirty="0">
              <a:latin typeface="Times New Roman" pitchFamily="18" charset="0"/>
            </a:endParaRPr>
          </a:p>
          <a:p>
            <a:pPr marL="0" indent="182563" eaLnBrk="1" hangingPunct="1"/>
            <a:r>
              <a:rPr lang="ru-RU" sz="1600" dirty="0" smtClean="0">
                <a:latin typeface="Times New Roman" pitchFamily="18" charset="0"/>
              </a:rPr>
              <a:t>- Для полноценного физического развития, охраны и укрепления здоровья детей в детском саду имеются: спортивный зал, мини стадион, музыкальный зал, физкультурные центры в группах. </a:t>
            </a:r>
          </a:p>
          <a:p>
            <a:pPr marL="0" indent="182563" eaLnBrk="1" hangingPunct="1"/>
            <a:r>
              <a:rPr lang="ru-RU" sz="1600" dirty="0" smtClean="0">
                <a:latin typeface="Times New Roman" pitchFamily="18" charset="0"/>
              </a:rPr>
              <a:t>- Для художественно-эстетического развития имеется изостудия и  уголки  творчества в группах.</a:t>
            </a:r>
          </a:p>
          <a:p>
            <a:pPr marL="0" indent="182563" eaLnBrk="1" hangingPunct="1"/>
            <a:r>
              <a:rPr lang="ru-RU" sz="1600" dirty="0" smtClean="0">
                <a:latin typeface="Times New Roman" pitchFamily="18" charset="0"/>
              </a:rPr>
              <a:t>- Для познавательно-речевого развития в группах − центры опытно-экспериментальной деятельности, конструирования, дидактических и развивающих игр, книжные уголки. </a:t>
            </a:r>
          </a:p>
          <a:p>
            <a:pPr marL="0" indent="182563" eaLnBrk="1" hangingPunct="1"/>
            <a:r>
              <a:rPr lang="ru-RU" sz="1600" dirty="0" smtClean="0">
                <a:latin typeface="Times New Roman" pitchFamily="18" charset="0"/>
              </a:rPr>
              <a:t>- Для социально-личностного развития – игровое оборудование в группах и на участках. </a:t>
            </a:r>
          </a:p>
          <a:p>
            <a:pPr marL="0" indent="182563" eaLnBrk="1" hangingPunct="1"/>
            <a:r>
              <a:rPr lang="ru-RU" sz="1600" dirty="0" smtClean="0">
                <a:latin typeface="Times New Roman" pitchFamily="18" charset="0"/>
              </a:rPr>
              <a:t>- Детский сад оснащен оборудованием для разнообразных видов детской деятельности в помещении и на участках. В группах имеется игровой материал для познавательного развития детей раннего и дошкольного возраста, музыкального развития, для продуктивной и творческой деятельности, для сюжетно-ролевых игр; игрушки и оборудование для игр во время прогулок; оборудование для физического, речевого, интеллектуального развития; игры, способствующие развитию у детей психических процессов. Созданы условия для совместной и индивидуальной активности детей. 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684213" y="836613"/>
            <a:ext cx="8002587" cy="581025"/>
          </a:xfrm>
        </p:spPr>
        <p:txBody>
          <a:bodyPr/>
          <a:lstStyle/>
          <a:p>
            <a:pPr eaLnBrk="1" hangingPunct="1"/>
            <a:r>
              <a:rPr lang="ru-RU" sz="3200" b="1" smtClean="0"/>
              <a:t>Перечень комплексных программ</a:t>
            </a:r>
          </a:p>
        </p:txBody>
      </p:sp>
      <p:sp>
        <p:nvSpPr>
          <p:cNvPr id="3174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Перечень комплексных программ</a:t>
            </a:r>
          </a:p>
          <a:p>
            <a:pPr marL="609600" indent="-609600" eaLnBrk="1" hangingPunct="1">
              <a:spcBef>
                <a:spcPct val="0"/>
              </a:spcBef>
              <a:buFontTx/>
              <a:buAutoNum type="arabicPeriod"/>
            </a:pPr>
            <a:r>
              <a:rPr lang="ru-RU" sz="1800" dirty="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«От рождения до школы»: Примерная основная общеобразовательная программа дошкольного образования</a:t>
            </a:r>
            <a:r>
              <a:rPr lang="en-US" sz="1800" dirty="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/</a:t>
            </a:r>
            <a:r>
              <a:rPr lang="ru-RU" sz="1800" dirty="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под редакцией Н.Е. </a:t>
            </a:r>
            <a:r>
              <a:rPr lang="ru-RU" sz="1800" dirty="0" err="1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Веракса</a:t>
            </a:r>
            <a:r>
              <a:rPr lang="ru-RU" sz="1800" dirty="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, Т.С.Комаровой, М.А. Васильевой Москва «Мозаика-Синтез»,2012.</a:t>
            </a: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endParaRPr lang="ru-RU" sz="1800" dirty="0" smtClean="0">
              <a:solidFill>
                <a:srgbClr val="000000"/>
              </a:solidFill>
              <a:latin typeface="Trebuchet MS" pitchFamily="34" charset="0"/>
              <a:cs typeface="Arial" charset="0"/>
            </a:endParaRPr>
          </a:p>
          <a:p>
            <a:pPr marL="609600" indent="-609600" eaLnBrk="1" hangingPunct="1">
              <a:spcBef>
                <a:spcPct val="0"/>
              </a:spcBef>
              <a:buFontTx/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Перечень парциальных программ	</a:t>
            </a:r>
            <a:r>
              <a:rPr lang="ru-RU" sz="1800" dirty="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Программы:</a:t>
            </a:r>
          </a:p>
          <a:p>
            <a:pPr marL="609600" indent="-609600" eaLnBrk="1" hangingPunct="1">
              <a:spcBef>
                <a:spcPct val="0"/>
              </a:spcBef>
              <a:buFontTx/>
              <a:buAutoNum type="arabicPeriod"/>
            </a:pPr>
            <a:endParaRPr lang="ru-RU" sz="1800" dirty="0" smtClean="0">
              <a:solidFill>
                <a:srgbClr val="000000"/>
              </a:solidFill>
              <a:latin typeface="Trebuchet MS" pitchFamily="34" charset="0"/>
              <a:cs typeface="Arial" charset="0"/>
            </a:endParaRPr>
          </a:p>
          <a:p>
            <a:pPr marL="609600" indent="-609600" eaLnBrk="1" hangingPunct="1">
              <a:spcBef>
                <a:spcPct val="0"/>
              </a:spcBef>
              <a:buFontTx/>
              <a:buAutoNum type="arabicPeriod"/>
            </a:pPr>
            <a:r>
              <a:rPr lang="ru-RU" sz="1800" dirty="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«Региональная программа дошкольного образования» автор Р.К. </a:t>
            </a:r>
            <a:r>
              <a:rPr lang="ru-RU" sz="1800" dirty="0" err="1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Шаехова</a:t>
            </a:r>
            <a:r>
              <a:rPr lang="ru-RU" sz="1800" dirty="0" smtClean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, 2012.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</a:rPr>
              <a:t>Дополнительные парциальные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</a:rPr>
              <a:t>Юный эколог</a:t>
            </a:r>
            <a:r>
              <a:rPr lang="ru-RU" dirty="0" smtClean="0">
                <a:latin typeface="Times New Roman" pitchFamily="18" charset="0"/>
              </a:rPr>
              <a:t>» // Николаева С.Н.   В кн.: Юный эколог: Программа и условия ее реализации в дошкольном учреждении. - М., 1998.</a:t>
            </a:r>
          </a:p>
          <a:p>
            <a:pPr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</a:rPr>
              <a:t>Р.Ш .</a:t>
            </a:r>
            <a:r>
              <a:rPr lang="ru-RU" b="1" dirty="0" err="1" smtClean="0">
                <a:latin typeface="Times New Roman" pitchFamily="18" charset="0"/>
              </a:rPr>
              <a:t>Ахмадиева</a:t>
            </a:r>
            <a:r>
              <a:rPr lang="ru-RU" b="1" dirty="0" smtClean="0">
                <a:latin typeface="Times New Roman" pitchFamily="18" charset="0"/>
              </a:rPr>
              <a:t>, Е.Е. Воронина, Р.Н. </a:t>
            </a:r>
            <a:r>
              <a:rPr lang="ru-RU" b="1" dirty="0" err="1" smtClean="0">
                <a:latin typeface="Times New Roman" pitchFamily="18" charset="0"/>
              </a:rPr>
              <a:t>Минниханов</a:t>
            </a:r>
            <a:r>
              <a:rPr lang="ru-RU" b="1" dirty="0" smtClean="0">
                <a:latin typeface="Times New Roman" pitchFamily="18" charset="0"/>
              </a:rPr>
              <a:t>. Обучение детей дошкольного возраста правилам безопасного поведения на дорогах. 2008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latin typeface="Times New Roman" pitchFamily="18" charset="0"/>
              </a:rPr>
              <a:t>Р.К. </a:t>
            </a:r>
            <a:r>
              <a:rPr lang="ru-RU" b="1" dirty="0" err="1" smtClean="0">
                <a:latin typeface="Times New Roman" pitchFamily="18" charset="0"/>
              </a:rPr>
              <a:t>Шаехова</a:t>
            </a:r>
            <a:r>
              <a:rPr lang="ru-RU" b="1" dirty="0" smtClean="0">
                <a:latin typeface="Times New Roman" pitchFamily="18" charset="0"/>
              </a:rPr>
              <a:t> «Программа </a:t>
            </a:r>
            <a:r>
              <a:rPr lang="ru-RU" b="1" dirty="0" err="1" smtClean="0">
                <a:latin typeface="Times New Roman" pitchFamily="18" charset="0"/>
              </a:rPr>
              <a:t>предшкольного</a:t>
            </a:r>
            <a:r>
              <a:rPr lang="ru-RU" b="1" dirty="0" smtClean="0">
                <a:latin typeface="Times New Roman" pitchFamily="18" charset="0"/>
              </a:rPr>
              <a:t> образования», 2006</a:t>
            </a:r>
          </a:p>
          <a:p>
            <a:pPr lvl="0">
              <a:lnSpc>
                <a:spcPct val="80000"/>
              </a:lnSpc>
            </a:pPr>
            <a:r>
              <a:rPr lang="ru-RU" b="1" dirty="0" smtClean="0"/>
              <a:t>Программа «Основы безопасности детей дошкольного возраста» </a:t>
            </a:r>
            <a:r>
              <a:rPr lang="ru-RU" b="1" dirty="0" err="1" smtClean="0"/>
              <a:t>Р.Стеркина</a:t>
            </a:r>
            <a:r>
              <a:rPr lang="ru-RU" b="1" dirty="0" smtClean="0"/>
              <a:t>  2002 г.</a:t>
            </a:r>
          </a:p>
          <a:p>
            <a:pPr>
              <a:lnSpc>
                <a:spcPct val="80000"/>
              </a:lnSpc>
            </a:pPr>
            <a:endParaRPr lang="ru-RU" b="1" dirty="0" smtClean="0">
              <a:latin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pull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общеобразовательная программа </a:t>
            </a:r>
            <a:b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8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Шалтинская</a:t>
            </a:r>
            <a:r>
              <a:rPr lang="ru-RU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ООШ» дошкольная группа 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составлена с учетом ФГОС дошкольного образования, особенностей ОУ, региона и муниципалитета, образовательных потребностей и запросов воспитанников. Определяет цель, задачи, планируемые результаты, содержание и организацию образовательного процесса на ступени дошкольного образования.</a:t>
            </a:r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1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1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100" b="1" i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53848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/>
          </p:cNvSpPr>
          <p:nvPr>
            <p:ph type="title" idx="4294967295"/>
          </p:nvPr>
        </p:nvSpPr>
        <p:spPr>
          <a:xfrm>
            <a:off x="0" y="476250"/>
            <a:ext cx="8229600" cy="941388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</a:rPr>
              <a:t>Программа направлена на:</a:t>
            </a:r>
          </a:p>
        </p:txBody>
      </p:sp>
      <p:sp>
        <p:nvSpPr>
          <p:cNvPr id="15362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Разностороннее развитие детей с учетом их возрастных и индивидуальных особенностей,  достижение уровня развития, необходимого и достаточного для  успешного освоения  образовательных программ начального общего образования, на основе индивидуального подхода к детям;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деятельности;</a:t>
            </a:r>
          </a:p>
          <a:p>
            <a:pPr eaLnBrk="1" hangingPunct="1">
              <a:lnSpc>
                <a:spcPct val="80000"/>
              </a:lnSpc>
            </a:pPr>
            <a:endParaRPr lang="ru-RU" sz="20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9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 разработке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Программы учитывались следующие нормативные документы</a:t>
            </a:r>
            <a:endParaRPr lang="ru-RU" sz="28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1" y="1181011"/>
            <a:ext cx="864096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закон от 29.12.2012  № 273-ФЗ  «Об образовании в Российской Федерации»;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Федеральный государственный образовательный стандарт дошкольного образования (Утвержден приказом Министерства образования и науки Российской Федерации от 17 октября 2013 г. N 1155);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-«Порядок организации и осуществления образовательной деятельности по основным общеобразовательным программам – образовательным программа дошкольного образования» (приказ Министерства образования и науки РФ от 30 августа 2013 года №1014 г. Москва);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Санитарно-эпидемиологические требования к устройству, содержанию и организации режима работы  дошкольных образовательных организаций» (Утверждены постановлением Главного государственного санитарного врача Российской  от 15 мая 2013 года №26  «Об утверждении САНПИН» 2.4.3049-13)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Законом РТ №44 от 28.07.2004 г. «О государственных языках РТ и других языках в РТ».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196" y="982644"/>
            <a:ext cx="8229600" cy="785818"/>
          </a:xfrm>
        </p:spPr>
        <p:txBody>
          <a:bodyPr rtlCol="0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Ведущие цели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Программы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Создание благоприятных условий для полноценного проживания ребенком дошкольного детства;</a:t>
            </a:r>
          </a:p>
          <a:p>
            <a:pPr eaLnBrk="1" hangingPunct="1"/>
            <a:r>
              <a:rPr lang="ru-RU" sz="2000" smtClean="0"/>
              <a:t>Формирование общей культуры;</a:t>
            </a:r>
          </a:p>
          <a:p>
            <a:pPr eaLnBrk="1" hangingPunct="1"/>
            <a:r>
              <a:rPr lang="ru-RU" sz="2000" smtClean="0"/>
              <a:t>Разносторонне, полноценное развитие личности ребенка, развитие его физических, интеллектуальных, нравственных, эстетических и личностных качеств; формирование предпосылок учебной деятельности, сохранение и укрепление здоровья детей, обеспеченье и укрепление здоровья детей, обеспечение безопасности жизнедеятельности, социализация ребенка в обществе сверстников.</a:t>
            </a:r>
          </a:p>
          <a:p>
            <a:pPr eaLnBrk="1" hangingPunct="1"/>
            <a:endParaRPr lang="ru-RU" sz="3600" smtClean="0"/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"/>
          <p:cNvSpPr>
            <a:spLocks noGrp="1"/>
          </p:cNvSpPr>
          <p:nvPr>
            <p:ph idx="1"/>
          </p:nvPr>
        </p:nvSpPr>
        <p:spPr>
          <a:xfrm>
            <a:off x="684213" y="981075"/>
            <a:ext cx="8002587" cy="51450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solidFill>
                  <a:schemeClr val="accent2"/>
                </a:solidFill>
              </a:rPr>
              <a:t>Программа предусматривает решение следующих задач: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Обеспечение равных возможностей для полноценного развития каждого ребенка в период дошкольного детства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Обеспечение преемственности целей, задач и содержание образования, реализуемых в рамках образовательных программ различных уровней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 и т.д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Объединение обучения и воспитания в целостный образовательный процесс на основе духовно-нравственных и социо-культурных ценностей и принятых в обществе норм и правил поведения в интересах человека, семьи, общества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Формирование общей культуры личности детей, в том числе ценностей ЗОЖ, развития их социальных, нравственных, эстетических, интеллектуальных, физических качеств, инициативности, самостоятельности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Обеспечение вариативности и разнообразия содержания Программы и организационных форм  дошкольного образования с учетом образовательных потребностей, способностей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Формирование социокультурной среды, соответствующей возрастным ,  индивидуальным, психологическим и физиологическим особенностям детей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Обеспечение психолого-педагогической поддержки семьи и повышения компетентности  родителей  в вопросах развития и образования, охраны и укрепления здоровья  детей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Оказание консультативной и методической помощи родителям по вопросам образования детей.</a:t>
            </a: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Принципы построения Программы:</a:t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642938" y="1428750"/>
            <a:ext cx="8229600" cy="4525963"/>
          </a:xfrm>
        </p:spPr>
        <p:txBody>
          <a:bodyPr/>
          <a:lstStyle/>
          <a:p>
            <a:pPr eaLnBrk="1" hangingPunct="1"/>
            <a:r>
              <a:rPr lang="ru-RU" sz="2000" smtClean="0"/>
              <a:t>Принцип развивающего образования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научной обоснованности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единства воспитательных, развивающих, и обучающих целей и задач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активности, инициативности и субъектности развития ребенка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ведущей роли личностного развития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уникальности и самоценности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адаптивности</a:t>
            </a:r>
            <a:r>
              <a:rPr lang="ru-RU" sz="2000" smtClean="0">
                <a:latin typeface="Arial" charset="0"/>
              </a:rPr>
              <a:t>;</a:t>
            </a:r>
          </a:p>
          <a:p>
            <a:pPr eaLnBrk="1" hangingPunct="1"/>
            <a:r>
              <a:rPr lang="ru-RU" sz="2000" smtClean="0"/>
              <a:t>Принцип психологической комфортности</a:t>
            </a:r>
            <a:r>
              <a:rPr lang="ru-RU" sz="2000" smtClean="0">
                <a:latin typeface="Arial" charset="0"/>
              </a:rPr>
              <a:t>.</a:t>
            </a:r>
          </a:p>
          <a:p>
            <a:pPr eaLnBrk="1" hangingPunct="1"/>
            <a:endParaRPr lang="ru-RU" sz="20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000" smtClean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725488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Times New Roman" pitchFamily="18" charset="0"/>
              </a:rPr>
              <a:t>Характеристика кадрового состава</a:t>
            </a:r>
          </a:p>
        </p:txBody>
      </p:sp>
      <p:graphicFrame>
        <p:nvGraphicFramePr>
          <p:cNvPr id="44165" name="Group 1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2950183"/>
              </p:ext>
            </p:extLst>
          </p:nvPr>
        </p:nvGraphicFramePr>
        <p:xfrm>
          <a:off x="539750" y="1916113"/>
          <a:ext cx="8147050" cy="3629027"/>
        </p:xfrm>
        <a:graphic>
          <a:graphicData uri="http://schemas.openxmlformats.org/drawingml/2006/table">
            <a:tbl>
              <a:tblPr/>
              <a:tblGrid>
                <a:gridCol w="2716213"/>
                <a:gridCol w="2714625"/>
                <a:gridCol w="2716212"/>
              </a:tblGrid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1. По образованию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Высшее профессиональное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Среднее профессиональное 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2. По стажу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От 5 до 10 лет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От 10 и выше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Высшая квалификационная категория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3. По результатам аттестации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Первая квалификационная категория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9CD"/>
                    </a:solidFill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Соответствие занимаемой должности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cs typeface="Arial" charset="0"/>
                        </a:rPr>
                        <a:t>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F4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578</TotalTime>
  <Words>2487</Words>
  <Application>Microsoft Office PowerPoint</Application>
  <PresentationFormat>Экран (4:3)</PresentationFormat>
  <Paragraphs>221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Городская</vt:lpstr>
      <vt:lpstr>Презентация PowerPoint</vt:lpstr>
      <vt:lpstr>Муниципальное бюджетное  общеобразовательное учреждение МБОУ «Шалтинская  ООШ» дошкольная группа Бавлинского муниципального района</vt:lpstr>
      <vt:lpstr>Презентация PowerPoint</vt:lpstr>
      <vt:lpstr>Программа направлена на:</vt:lpstr>
      <vt:lpstr>Презентация PowerPoint</vt:lpstr>
      <vt:lpstr>Ведущие цели Программы: </vt:lpstr>
      <vt:lpstr>Презентация PowerPoint</vt:lpstr>
      <vt:lpstr>Принципы построения Программы: </vt:lpstr>
      <vt:lpstr>Характеристика кадрового состава</vt:lpstr>
      <vt:lpstr>Организация жизни и воспитания детей</vt:lpstr>
      <vt:lpstr> Целевые ориентиры образования в раннем возрасте:</vt:lpstr>
      <vt:lpstr>  Целевые ориентиры образования на этапе завершения дошкольного образования: </vt:lpstr>
      <vt:lpstr>Презентация PowerPoint</vt:lpstr>
      <vt:lpstr>Содержательная часть Программы: </vt:lpstr>
      <vt:lpstr>Содержание воспитательно-образовательной работы по образовательным областям</vt:lpstr>
      <vt:lpstr>Социально-коммуникативное развитие направлено на: </vt:lpstr>
      <vt:lpstr>Презентация PowerPoint</vt:lpstr>
      <vt:lpstr>Презентация PowerPoint</vt:lpstr>
      <vt:lpstr>Художественно-эстетическое развитие</vt:lpstr>
      <vt:lpstr> Физическое развитие</vt:lpstr>
      <vt:lpstr> Национально – региональный компонент программы , применение УМК по обучению русскому языку</vt:lpstr>
      <vt:lpstr>Преемственность дошкольного и школьного образования </vt:lpstr>
      <vt:lpstr>Портрет выпускника</vt:lpstr>
      <vt:lpstr>  Взаимодействие дошкольной группы и социума</vt:lpstr>
      <vt:lpstr>Взаимодействие педагогического коллектива с семьями воспитанников</vt:lpstr>
      <vt:lpstr>Материально-техническое обеспечение программы: </vt:lpstr>
      <vt:lpstr>  Детский сад имеет необходимую материально-техническую базу и развивающую среду для создания комфортных условий и гармоничного развития детей </vt:lpstr>
      <vt:lpstr>Перечень комплексных программ</vt:lpstr>
      <vt:lpstr>Дополнительные парциальные программы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«ОТ РОЖДЕНИЯ ДО ШКОЛЫ»</dc:title>
  <dc:creator>Владелец</dc:creator>
  <cp:lastModifiedBy>Гульчачак</cp:lastModifiedBy>
  <cp:revision>51</cp:revision>
  <dcterms:created xsi:type="dcterms:W3CDTF">2014-05-19T17:45:20Z</dcterms:created>
  <dcterms:modified xsi:type="dcterms:W3CDTF">2018-09-08T07:12:45Z</dcterms:modified>
</cp:coreProperties>
</file>